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1857375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3"/>
    <a:srgbClr val="007D79"/>
    <a:srgbClr val="D02670"/>
    <a:srgbClr val="231F20"/>
    <a:srgbClr val="33B1FF"/>
    <a:srgbClr val="262626"/>
    <a:srgbClr val="525252"/>
    <a:srgbClr val="BE95FF"/>
    <a:srgbClr val="FFFFFF"/>
    <a:srgbClr val="C1C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A9C9B-E7F3-4B88-9632-EBA6B0F045DA}" v="985" dt="2025-11-07T23:57:03.14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3" autoAdjust="0"/>
    <p:restoredTop sz="91480" autoAdjust="0"/>
  </p:normalViewPr>
  <p:slideViewPr>
    <p:cSldViewPr snapToGrid="0">
      <p:cViewPr varScale="1">
        <p:scale>
          <a:sx n="56" d="100"/>
          <a:sy n="56" d="100"/>
        </p:scale>
        <p:origin x="28" y="80"/>
      </p:cViewPr>
      <p:guideLst>
        <p:guide orient="horz" pos="74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8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8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10.png"/><Relationship Id="rId15" Type="http://schemas.openxmlformats.org/officeDocument/2006/relationships/image" Target="../media/image9.png"/><Relationship Id="rId10" Type="http://schemas.openxmlformats.org/officeDocument/2006/relationships/customXml" Target="../ink/ink5.xml"/><Relationship Id="rId9" Type="http://schemas.openxmlformats.org/officeDocument/2006/relationships/image" Target="../media/image11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graphs and charts&#10;&#10;AI-generated content may be incorrect.">
            <a:extLst>
              <a:ext uri="{FF2B5EF4-FFF2-40B4-BE49-F238E27FC236}">
                <a16:creationId xmlns:a16="http://schemas.microsoft.com/office/drawing/2014/main" id="{6ABEB631-DE89-535D-E718-B86D178C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32" y="0"/>
            <a:ext cx="5420265" cy="5175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D5631-0297-E86E-7069-C969B141F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932" y="1125269"/>
            <a:ext cx="12344480" cy="2301336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IBM Plex Sans SemiBold"/>
              </a:rPr>
              <a:t>Stack Overf</a:t>
            </a:r>
            <a:r>
              <a:rPr lang="en-US" dirty="0">
                <a:solidFill>
                  <a:schemeClr val="bg2"/>
                </a:solidFill>
                <a:latin typeface="IBM Plex Sans SemiBold"/>
              </a:rPr>
              <a:t>low Survey:</a:t>
            </a:r>
            <a:r>
              <a:rPr lang="en-US" dirty="0">
                <a:solidFill>
                  <a:schemeClr val="tx1"/>
                </a:solidFill>
                <a:latin typeface="IBM Plex Sans SemiBold"/>
              </a:rPr>
              <a:t> </a:t>
            </a:r>
            <a:br>
              <a:rPr lang="en-US" dirty="0">
                <a:latin typeface="IBM Plex Sans SemiBold"/>
              </a:rPr>
            </a:br>
            <a:r>
              <a:rPr lang="en-US" dirty="0">
                <a:solidFill>
                  <a:schemeClr val="tx1"/>
                </a:solidFill>
                <a:latin typeface="IBM Plex Sans SemiBold"/>
              </a:rPr>
              <a:t>Current &amp; Futu</a:t>
            </a:r>
            <a:r>
              <a:rPr lang="en-US" dirty="0">
                <a:solidFill>
                  <a:schemeClr val="bg2"/>
                </a:solidFill>
                <a:latin typeface="IBM Plex Sans SemiBold"/>
              </a:rPr>
              <a:t>re Tech Trends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6B8D-2BAC-11F8-7D28-B631D08C8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8992" y="6261662"/>
            <a:ext cx="9135454" cy="165576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Sans"/>
              </a:rPr>
              <a:t>Phillip Knutzen - 7th Nov. 2025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73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F0CA-55D1-0835-20D4-03D017A1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3914-A678-A34E-C52A-16D0ADAA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785" y="5691"/>
            <a:ext cx="4894053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6FB03-F857-3EC0-249E-AE03F391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D46995D-AFFF-FEE0-ADEB-C45B45E4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5" y="678044"/>
            <a:ext cx="10509847" cy="5674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73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F23D-B8D7-D0E4-EDC5-E0F02388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933A-3681-3D82-68EF-62EC0782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030" y="-339366"/>
            <a:ext cx="496594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0BF9-AB8D-4916-3BC9-E2E92E08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9EB4463-4902-B77D-14C8-A5AB7D3E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3" y="517586"/>
            <a:ext cx="10333047" cy="5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49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A10D3-267F-7A90-5160-775BFEBC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1A98-8DF3-E66E-19C4-7D7642551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EFF0A1-E2AB-8725-5426-729C66FD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70" y="531961"/>
            <a:ext cx="10279561" cy="580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C0C82-5F1A-F7B1-2C56-5C08240C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601" y="-271616"/>
            <a:ext cx="486529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63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5330-0589-A550-601A-037CA416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8902-AF46-DDE8-D792-7940E18A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B89C-35B9-C514-4E9C-FCBE8D68D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IBM Plex Sans"/>
              </a:rPr>
              <a:t>Findings</a:t>
            </a:r>
          </a:p>
          <a:p>
            <a:r>
              <a:rPr lang="en-US" sz="1600" dirty="0">
                <a:latin typeface="IBM Plex Sans"/>
              </a:rPr>
              <a:t>Developers continue to rely on core technologies</a:t>
            </a:r>
            <a:endParaRPr lang="en-US" sz="1600" b="1" dirty="0">
              <a:latin typeface="IBM Plex Sans"/>
            </a:endParaRPr>
          </a:p>
          <a:p>
            <a:pPr lvl="1">
              <a:buFont typeface="Courier New"/>
              <a:buChar char="o"/>
            </a:pPr>
            <a:r>
              <a:rPr lang="en-US" sz="1400" dirty="0">
                <a:latin typeface="IBM Plex Sans"/>
              </a:rPr>
              <a:t>JavaScript, Python, and SQL dominate across all   levels of experience</a:t>
            </a:r>
            <a:endParaRPr lang="en-US" sz="1400" dirty="0"/>
          </a:p>
          <a:p>
            <a:r>
              <a:rPr lang="en-US" sz="1600" dirty="0">
                <a:latin typeface="IBM Plex Sans"/>
              </a:rPr>
              <a:t>PostgreSQL has become the preferred database, </a:t>
            </a:r>
          </a:p>
          <a:p>
            <a:pPr lvl="1">
              <a:buFont typeface="Courier New"/>
              <a:buChar char="o"/>
            </a:pPr>
            <a:r>
              <a:rPr lang="en-US" sz="1400" dirty="0">
                <a:latin typeface="IBM Plex Sans"/>
              </a:rPr>
              <a:t>signaling the rise of powerful open-source solutions.</a:t>
            </a:r>
          </a:p>
          <a:p>
            <a:r>
              <a:rPr lang="en-US" sz="1600" dirty="0">
                <a:latin typeface="IBM Plex Sans"/>
              </a:rPr>
              <a:t>TypeScript, Rust and Go show increasing adoption, </a:t>
            </a:r>
          </a:p>
          <a:p>
            <a:pPr lvl="1">
              <a:buFont typeface="Courier New"/>
              <a:buChar char="o"/>
            </a:pPr>
            <a:r>
              <a:rPr lang="en-US" sz="1400" dirty="0">
                <a:latin typeface="IBM Plex Sans"/>
              </a:rPr>
              <a:t>reflecting a shift toward performance, safety, and maintainability</a:t>
            </a:r>
            <a:endParaRPr lang="en-US" sz="1400" dirty="0"/>
          </a:p>
          <a:p>
            <a:r>
              <a:rPr lang="en-US" sz="1600" dirty="0">
                <a:latin typeface="IBM Plex Sans"/>
              </a:rPr>
              <a:t>Cloud platforms like AWS, Azure and Google Cloud remain essential, </a:t>
            </a:r>
          </a:p>
          <a:p>
            <a:pPr lvl="1">
              <a:buFont typeface="Courier New"/>
              <a:buChar char="o"/>
            </a:pPr>
            <a:r>
              <a:rPr lang="en-US" sz="1400" dirty="0">
                <a:latin typeface="IBM Plex Sans"/>
              </a:rPr>
              <a:t>but lightweight services (Firebase, </a:t>
            </a:r>
            <a:r>
              <a:rPr lang="en-US" sz="1400" dirty="0" err="1">
                <a:latin typeface="IBM Plex Sans"/>
              </a:rPr>
              <a:t>Supabase</a:t>
            </a:r>
            <a:r>
              <a:rPr lang="en-US" sz="1400" dirty="0">
                <a:latin typeface="IBM Plex Sans"/>
              </a:rPr>
              <a:t>) are gaining traction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BBA5A-826D-FFFD-F1BE-92269842D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IBM Plex Sans"/>
              </a:rPr>
              <a:t>Implications</a:t>
            </a:r>
          </a:p>
          <a:p>
            <a:r>
              <a:rPr lang="en-US" sz="1800" dirty="0">
                <a:latin typeface="IBM Plex Sans"/>
              </a:rPr>
              <a:t>Core skills remain a priority: 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IBM Plex Sans"/>
              </a:rPr>
              <a:t>Learning JavaScript, Python, and SQL continues to offer the broadest career opportunities.</a:t>
            </a:r>
            <a:endParaRPr lang="en-US" sz="1600"/>
          </a:p>
          <a:p>
            <a:r>
              <a:rPr lang="en-US" sz="1800" dirty="0">
                <a:latin typeface="IBM Plex Sans"/>
              </a:rPr>
              <a:t>Open-source and cloud adoption will accelerate, driven by accessibility and flexibility.</a:t>
            </a:r>
          </a:p>
          <a:p>
            <a:r>
              <a:rPr lang="en-US" sz="1800" dirty="0">
                <a:latin typeface="IBM Plex Sans"/>
              </a:rPr>
              <a:t>Developer preferences evolve with experience </a:t>
            </a:r>
            <a:endParaRPr lang="en-US" sz="1800"/>
          </a:p>
          <a:p>
            <a:pPr lvl="1">
              <a:buFont typeface="Courier New"/>
              <a:buChar char="o"/>
            </a:pPr>
            <a:r>
              <a:rPr lang="en-US" sz="1600" dirty="0">
                <a:latin typeface="IBM Plex Sans"/>
              </a:rPr>
              <a:t>younger professionals experiment with emerging tools, while older experts favor proven stability.</a:t>
            </a:r>
            <a:endParaRPr lang="en-US" sz="1600"/>
          </a:p>
          <a:p>
            <a:r>
              <a:rPr lang="en-US" sz="1800" dirty="0">
                <a:latin typeface="IBM Plex Sans"/>
              </a:rPr>
              <a:t>Continuous learning is essential </a:t>
            </a:r>
            <a:endParaRPr lang="en-US" sz="1800"/>
          </a:p>
          <a:p>
            <a:pPr lvl="1">
              <a:buFont typeface="Courier New"/>
              <a:buChar char="o"/>
            </a:pPr>
            <a:r>
              <a:rPr lang="en-US" sz="1600" dirty="0">
                <a:latin typeface="IBM Plex Sans"/>
              </a:rPr>
              <a:t>to adapt to fast-changing technologies and maintain competitiveness in the tech industry.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63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75918E-509D-16F8-F478-FA41759FEFE9}"/>
              </a:ext>
            </a:extLst>
          </p:cNvPr>
          <p:cNvSpPr txBox="1">
            <a:spLocks/>
          </p:cNvSpPr>
          <p:nvPr/>
        </p:nvSpPr>
        <p:spPr>
          <a:xfrm>
            <a:off x="4419031" y="1950885"/>
            <a:ext cx="6809509" cy="39442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/>
              </a:rPr>
              <a:t>The survey results show that developers rely on a few key languages and databases that have proven reliable and widely supported</a:t>
            </a:r>
            <a:endParaRPr lang="en-US" dirty="0"/>
          </a:p>
          <a:p>
            <a:r>
              <a:rPr lang="en-US" dirty="0">
                <a:latin typeface="IBM Plex Sans"/>
              </a:rPr>
              <a:t>JavaScript, Python, and SQL continue to be the main tools used across most types of development work</a:t>
            </a:r>
            <a:endParaRPr lang="en-US" dirty="0"/>
          </a:p>
          <a:p>
            <a:r>
              <a:rPr lang="en-US" dirty="0">
                <a:latin typeface="IBM Plex Sans"/>
              </a:rPr>
              <a:t>PostgreSQL stands out as the most trusted database, showing a general move toward open and flexible systems</a:t>
            </a:r>
            <a:endParaRPr lang="en-US" dirty="0"/>
          </a:p>
          <a:p>
            <a:r>
              <a:rPr lang="en-US" dirty="0">
                <a:latin typeface="IBM Plex Sans"/>
              </a:rPr>
              <a:t>At the same time, newer tools like TypeScript, Rust, and Go are gaining attention as developers look for more efficient and modern options</a:t>
            </a:r>
            <a:endParaRPr lang="en-US" dirty="0"/>
          </a:p>
          <a:p>
            <a:r>
              <a:rPr lang="en-US" dirty="0">
                <a:latin typeface="IBM Plex Sans"/>
              </a:rPr>
              <a:t>Overall, the data suggests a balanced industry one that values both stable, well-known technologies and careful exploration of newer ones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 descr="A collage of images of graphs and charts&#10;&#10;AI-generated content may be incorrect.">
            <a:extLst>
              <a:ext uri="{FF2B5EF4-FFF2-40B4-BE49-F238E27FC236}">
                <a16:creationId xmlns:a16="http://schemas.microsoft.com/office/drawing/2014/main" id="{E4DAA2B6-434C-388A-5C63-7666FE8337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9885" t="49543" r="-229"/>
          <a:stretch>
            <a:fillRect/>
          </a:stretch>
        </p:blipFill>
        <p:spPr>
          <a:xfrm>
            <a:off x="1232844" y="2470311"/>
            <a:ext cx="2301700" cy="2306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37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1598F-DBE3-7B78-D1F9-0BA7F7DC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4A3B939-6057-23B6-25B3-E33A2D20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Sans SemiBold"/>
              </a:rPr>
              <a:t>APPENDIX, extra, stacked chart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40FF55-AE57-CB43-454D-CEFBE080CE8E}"/>
              </a:ext>
            </a:extLst>
          </p:cNvPr>
          <p:cNvSpPr txBox="1">
            <a:spLocks/>
          </p:cNvSpPr>
          <p:nvPr/>
        </p:nvSpPr>
        <p:spPr>
          <a:xfrm>
            <a:off x="7807951" y="1523700"/>
            <a:ext cx="3545849" cy="488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"/>
              </a:rPr>
              <a:t>The chart shows that database choices differ slightly by age group.</a:t>
            </a:r>
            <a:endParaRPr lang="en-US" sz="2400" dirty="0"/>
          </a:p>
          <a:p>
            <a:r>
              <a:rPr lang="en-US" sz="2600" dirty="0">
                <a:latin typeface="IBM Plex Sans"/>
              </a:rPr>
              <a:t>Younger developers tend to favor newer and more flexible systems like MongoDB and Redis, while older developers prefer established SQL databases such as PostgreSQL and MySQL.</a:t>
            </a:r>
            <a:br>
              <a:rPr lang="en-US" dirty="0">
                <a:latin typeface="IBM Plex Sans"/>
              </a:rPr>
            </a:br>
            <a:endParaRPr lang="en-US"/>
          </a:p>
          <a:p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8E550E5-7A15-A106-D083-8C1433A79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466A73B-BEFF-0925-B1DC-DF948E67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4" y="1352640"/>
            <a:ext cx="7334250" cy="4627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015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4E31-32FC-4A23-CEF9-98F0BB9F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334EF5D-2E2A-7FE5-06C6-01ACAB1F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191" y="383051"/>
            <a:ext cx="7223015" cy="133994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Sans SemiBold"/>
              </a:rPr>
              <a:t>Thank you for your attention!</a:t>
            </a:r>
            <a:endParaRPr lang="en-US" dirty="0"/>
          </a:p>
        </p:txBody>
      </p:sp>
      <p:pic>
        <p:nvPicPr>
          <p:cNvPr id="3" name="Picture 2" descr="A collage of different colored graphs and charts&#10;&#10;AI-generated content may be incorrect.">
            <a:extLst>
              <a:ext uri="{FF2B5EF4-FFF2-40B4-BE49-F238E27FC236}">
                <a16:creationId xmlns:a16="http://schemas.microsoft.com/office/drawing/2014/main" id="{81C7EA88-13B1-E432-2278-51A83950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74" y="1394604"/>
            <a:ext cx="6570453" cy="5175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3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C79264-7E04-A135-9158-F7EF333AC3D8}"/>
              </a:ext>
            </a:extLst>
          </p:cNvPr>
          <p:cNvSpPr txBox="1">
            <a:spLocks/>
          </p:cNvSpPr>
          <p:nvPr/>
        </p:nvSpPr>
        <p:spPr>
          <a:xfrm>
            <a:off x="782054" y="263810"/>
            <a:ext cx="8508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639434-C7DB-C6DD-28C9-5FE3588C5BC8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Sans"/>
              </a:rPr>
              <a:t>1 Executive Summary</a:t>
            </a:r>
          </a:p>
          <a:p>
            <a:r>
              <a:rPr lang="en-US" sz="2200" dirty="0">
                <a:latin typeface="IBM Plex Sans"/>
              </a:rPr>
              <a:t>2 Introduction</a:t>
            </a:r>
            <a:endParaRPr lang="en-US" dirty="0">
              <a:latin typeface="IBM Plex Sans"/>
            </a:endParaRPr>
          </a:p>
          <a:p>
            <a:r>
              <a:rPr lang="en-US" sz="2200" dirty="0">
                <a:latin typeface="IBM Plex Sans"/>
              </a:rPr>
              <a:t>3 Methodology</a:t>
            </a:r>
            <a:endParaRPr lang="en-US" dirty="0">
              <a:latin typeface="IBM Plex Sans"/>
            </a:endParaRPr>
          </a:p>
          <a:p>
            <a:r>
              <a:rPr lang="en-US" sz="2200" dirty="0">
                <a:latin typeface="IBM Plex Sans"/>
              </a:rPr>
              <a:t>4 Programming Language Trends</a:t>
            </a:r>
            <a:endParaRPr lang="en-US" dirty="0"/>
          </a:p>
          <a:p>
            <a:r>
              <a:rPr lang="en-US" sz="2200" dirty="0">
                <a:latin typeface="IBM Plex Sans"/>
              </a:rPr>
              <a:t>5 Database Trends</a:t>
            </a:r>
            <a:endParaRPr lang="en-US" dirty="0"/>
          </a:p>
          <a:p>
            <a:r>
              <a:rPr lang="en-US" sz="2200" dirty="0">
                <a:latin typeface="IBM Plex Sans"/>
              </a:rPr>
              <a:t>6 Platform &amp; Framework Trends</a:t>
            </a:r>
            <a:endParaRPr lang="en-US" dirty="0"/>
          </a:p>
          <a:p>
            <a:r>
              <a:rPr lang="en-US" sz="2200" dirty="0">
                <a:latin typeface="IBM Plex Sans"/>
              </a:rPr>
              <a:t>7 Dashboards</a:t>
            </a:r>
            <a:endParaRPr lang="en-US" dirty="0"/>
          </a:p>
          <a:p>
            <a:r>
              <a:rPr lang="en-US" sz="2200" dirty="0">
                <a:latin typeface="IBM Plex Sans"/>
              </a:rPr>
              <a:t>8 Current Technology Usage</a:t>
            </a:r>
            <a:endParaRPr lang="en-US" dirty="0"/>
          </a:p>
          <a:p>
            <a:r>
              <a:rPr lang="en-US" sz="2200" dirty="0">
                <a:latin typeface="IBM Plex Sans"/>
              </a:rPr>
              <a:t>9 Future Technology Trends</a:t>
            </a:r>
            <a:endParaRPr lang="en-US" dirty="0"/>
          </a:p>
          <a:p>
            <a:r>
              <a:rPr lang="en-US" sz="2200" dirty="0">
                <a:latin typeface="IBM Plex Sans"/>
              </a:rPr>
              <a:t>10 Demographics</a:t>
            </a:r>
            <a:endParaRPr lang="en-US" dirty="0"/>
          </a:p>
          <a:p>
            <a:r>
              <a:rPr lang="en-US" sz="2200" dirty="0">
                <a:latin typeface="IBM Plex Sans"/>
              </a:rPr>
              <a:t>11 Insights from Dashboards</a:t>
            </a:r>
            <a:endParaRPr lang="en-US" dirty="0"/>
          </a:p>
          <a:p>
            <a:r>
              <a:rPr lang="en-US" sz="2200" dirty="0">
                <a:latin typeface="IBM Plex Sans"/>
              </a:rPr>
              <a:t>12 Overall Findings &amp; Implications</a:t>
            </a:r>
          </a:p>
          <a:p>
            <a:r>
              <a:rPr lang="en-US" sz="2200" dirty="0">
                <a:latin typeface="IBM Plex Sans"/>
              </a:rPr>
              <a:t>13 Conclusion</a:t>
            </a:r>
            <a:endParaRPr lang="en-US" dirty="0">
              <a:latin typeface="IBM Plex Sans"/>
            </a:endParaRPr>
          </a:p>
          <a:p>
            <a:r>
              <a:rPr lang="en-US" sz="2200" dirty="0">
                <a:latin typeface="IBM Plex Sans"/>
              </a:rPr>
              <a:t>14 Appendix</a:t>
            </a:r>
            <a:endParaRPr lang="en-US" dirty="0">
              <a:latin typeface="IBM Plex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992DA0-58E4-05C4-71CF-DD740B996440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992DA0-58E4-05C4-71CF-DD740B996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120" y="782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1E65F16-DA3B-6993-F729-45193F9CF124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1E65F16-DA3B-6993-F729-45193F9CF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8160" y="758232"/>
                <a:ext cx="182880" cy="34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collage of images of graphs and charts&#10;&#10;AI-generated content may be incorrect.">
            <a:extLst>
              <a:ext uri="{FF2B5EF4-FFF2-40B4-BE49-F238E27FC236}">
                <a16:creationId xmlns:a16="http://schemas.microsoft.com/office/drawing/2014/main" id="{5FC0BB23-AC12-2EAC-9EF5-031D45F64C0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17" t="212" r="50325" b="50743"/>
          <a:stretch>
            <a:fillRect/>
          </a:stretch>
        </p:blipFill>
        <p:spPr>
          <a:xfrm>
            <a:off x="1796143" y="2286000"/>
            <a:ext cx="3095724" cy="3143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4109-938A-7A63-C3A8-FDDB5C799EA5}"/>
              </a:ext>
            </a:extLst>
          </p:cNvPr>
          <p:cNvSpPr txBox="1">
            <a:spLocks/>
          </p:cNvSpPr>
          <p:nvPr/>
        </p:nvSpPr>
        <p:spPr>
          <a:xfrm>
            <a:off x="503830" y="1710605"/>
            <a:ext cx="10001706" cy="4465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Sans"/>
              </a:rPr>
              <a:t>This project analyzes the Stack Overflow Developer Survey 2024 to identify current and emerging technology trends among developers worldwide</a:t>
            </a:r>
            <a:endParaRPr lang="en-US" sz="2200" dirty="0"/>
          </a:p>
          <a:p>
            <a:r>
              <a:rPr lang="en-US" sz="2200" dirty="0">
                <a:latin typeface="IBM Plex Sans"/>
              </a:rPr>
              <a:t>Survey data was visualized to compare the most used and most desired programming languages, databases, and platforms.</a:t>
            </a:r>
          </a:p>
          <a:p>
            <a:r>
              <a:rPr lang="en-US" sz="2200" dirty="0">
                <a:latin typeface="IBM Plex Sans"/>
              </a:rPr>
              <a:t>This presentation provides a concise overview of developer preferences and future skill demand</a:t>
            </a:r>
            <a:endParaRPr lang="en-US" sz="2200" dirty="0"/>
          </a:p>
          <a:p>
            <a:r>
              <a:rPr lang="en-US" sz="2200" dirty="0"/>
              <a:t>Key Findings:</a:t>
            </a:r>
          </a:p>
          <a:p>
            <a:pPr lvl="1"/>
            <a:r>
              <a:rPr lang="en-US" sz="1800" b="1" dirty="0">
                <a:latin typeface="IBM Plex Sans"/>
              </a:rPr>
              <a:t>JavaScript, Python, and SQL</a:t>
            </a:r>
            <a:r>
              <a:rPr lang="en-US" sz="1800" dirty="0">
                <a:latin typeface="IBM Plex Sans"/>
              </a:rPr>
              <a:t> remain foundational languages across industries. </a:t>
            </a:r>
          </a:p>
          <a:p>
            <a:pPr lvl="1"/>
            <a:r>
              <a:rPr lang="en-US" sz="1700" b="1" dirty="0">
                <a:latin typeface="IBM Plex Sans"/>
              </a:rPr>
              <a:t>TypeScript and Rust</a:t>
            </a:r>
            <a:r>
              <a:rPr lang="en-US" sz="1700" dirty="0">
                <a:latin typeface="IBM Plex Sans"/>
              </a:rPr>
              <a:t> continue to gain traction among professional developers.</a:t>
            </a:r>
          </a:p>
          <a:p>
            <a:pPr lvl="1"/>
            <a:r>
              <a:rPr lang="en-US" sz="1700" b="1" dirty="0">
                <a:latin typeface="IBM Plex Sans"/>
              </a:rPr>
              <a:t>PostgreSQL</a:t>
            </a:r>
            <a:r>
              <a:rPr lang="en-US" sz="1700" dirty="0">
                <a:latin typeface="IBM Plex Sans"/>
              </a:rPr>
              <a:t> has overtaken</a:t>
            </a:r>
            <a:r>
              <a:rPr lang="en-US" sz="1700" b="1" dirty="0">
                <a:latin typeface="IBM Plex Sans"/>
              </a:rPr>
              <a:t> MySQL</a:t>
            </a:r>
            <a:r>
              <a:rPr lang="en-US" sz="1700" dirty="0">
                <a:latin typeface="IBM Plex Sans"/>
              </a:rPr>
              <a:t> as the leading database.</a:t>
            </a:r>
          </a:p>
          <a:p>
            <a:pPr lvl="1"/>
            <a:r>
              <a:rPr lang="en-US" sz="1700" b="1" dirty="0">
                <a:latin typeface="IBM Plex Sans"/>
              </a:rPr>
              <a:t>AWS and React</a:t>
            </a:r>
            <a:r>
              <a:rPr lang="en-US" sz="1700" dirty="0">
                <a:latin typeface="IBM Plex Sans"/>
              </a:rPr>
              <a:t> dominate their respective categories, reflecting the ongoing influence of the JavaScript ecosystem and cloud-first development</a:t>
            </a:r>
            <a:endParaRPr lang="en-US" sz="1700" dirty="0"/>
          </a:p>
          <a:p>
            <a:pPr lvl="1"/>
            <a:endParaRPr lang="en-US" sz="1700" dirty="0">
              <a:latin typeface="IBM Plex Sans"/>
            </a:endParaRPr>
          </a:p>
          <a:p>
            <a:pPr marL="457200" lvl="1" indent="0">
              <a:buNone/>
            </a:pPr>
            <a:r>
              <a:rPr lang="en-US" sz="1700" dirty="0">
                <a:latin typeface="IBM Plex Sans"/>
              </a:rPr>
              <a:t>            Thank you, please enjoy the presentation!</a:t>
            </a:r>
            <a:endParaRPr lang="en-US" sz="1700" dirty="0"/>
          </a:p>
          <a:p>
            <a:pPr marL="0" indent="0">
              <a:buNone/>
            </a:pP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6FB0-8465-86A8-332A-32CC35A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DC8D-244C-F7EC-5F66-ACB99A7D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35578F-30C9-4905-FD4E-7366FEFAEA7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3718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Purpose of this Analysis: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IBM Plex Mono Text"/>
              </a:rPr>
              <a:t>examine developer technology adoption patterns and predict short-term shifts in usage and interest</a:t>
            </a: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Relevance: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IBM Plex Mono Text"/>
              </a:rPr>
              <a:t>by comparing current usage with technologies developers plan to learn next, this analysis reveals where future investment and skill development should focus</a:t>
            </a: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Scope: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IBM Plex Mono Text"/>
              </a:rPr>
              <a:t>covers programming languages, databases, frameworks, and cloud platforms, along with demographic factors influencing technology choice.</a:t>
            </a:r>
          </a:p>
        </p:txBody>
      </p:sp>
      <p:pic>
        <p:nvPicPr>
          <p:cNvPr id="7" name="Picture 6" descr="A collage of images of graphs and charts&#10;&#10;AI-generated content may be incorrect.">
            <a:extLst>
              <a:ext uri="{FF2B5EF4-FFF2-40B4-BE49-F238E27FC236}">
                <a16:creationId xmlns:a16="http://schemas.microsoft.com/office/drawing/2014/main" id="{E4771AF5-CDE8-C34B-9521-B4527534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790" r="49686" b="-210"/>
          <a:stretch>
            <a:fillRect/>
          </a:stretch>
        </p:blipFill>
        <p:spPr>
          <a:xfrm>
            <a:off x="595120" y="2090879"/>
            <a:ext cx="3450569" cy="3457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8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1DCFD-8450-17AD-05D4-229BA1C6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B7E7-7534-10CB-A359-88015C2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C842-232A-AE37-3471-90353781809D}"/>
              </a:ext>
            </a:extLst>
          </p:cNvPr>
          <p:cNvSpPr txBox="1">
            <a:spLocks/>
          </p:cNvSpPr>
          <p:nvPr/>
        </p:nvSpPr>
        <p:spPr>
          <a:xfrm>
            <a:off x="618849" y="1696229"/>
            <a:ext cx="7068725" cy="4451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IBM Plex Sans"/>
              </a:rPr>
              <a:t>Data Source</a:t>
            </a:r>
            <a:endParaRPr lang="en-US" sz="1400"/>
          </a:p>
          <a:p>
            <a:pPr lvl="1"/>
            <a:r>
              <a:rPr lang="en-US" sz="1200" dirty="0">
                <a:latin typeface="IBM Plex Sans"/>
              </a:rPr>
              <a:t>Stack Overflow Developer Survey 2024, featuring responses from over 18,000 developers worldwide.</a:t>
            </a:r>
            <a:endParaRPr lang="en-US" sz="1200"/>
          </a:p>
          <a:p>
            <a:pPr lvl="1"/>
            <a:r>
              <a:rPr lang="en-US" sz="1200" dirty="0">
                <a:latin typeface="IBM Plex Sans"/>
              </a:rPr>
              <a:t>Key variables: language, database, platform, framework usage, and demographics.</a:t>
            </a:r>
            <a:endParaRPr lang="en-US" sz="1200"/>
          </a:p>
          <a:p>
            <a:r>
              <a:rPr lang="en-US" sz="1400" dirty="0">
                <a:latin typeface="IBM Plex Sans"/>
              </a:rPr>
              <a:t>Data Preparation</a:t>
            </a:r>
            <a:endParaRPr lang="en-US" sz="1400"/>
          </a:p>
          <a:p>
            <a:pPr lvl="1"/>
            <a:r>
              <a:rPr lang="en-US" sz="1200" dirty="0">
                <a:latin typeface="IBM Plex Sans"/>
              </a:rPr>
              <a:t>Cleaned and standardized categorical variables.</a:t>
            </a:r>
          </a:p>
          <a:p>
            <a:pPr lvl="1"/>
            <a:r>
              <a:rPr lang="en-US" sz="1200" dirty="0">
                <a:latin typeface="IBM Plex Sans"/>
              </a:rPr>
              <a:t>Separated multi-value responses by commas to isolate individual technologies for accurate frequency analysis</a:t>
            </a:r>
            <a:endParaRPr lang="en-US" sz="1200"/>
          </a:p>
          <a:p>
            <a:pPr lvl="1"/>
            <a:r>
              <a:rPr lang="en-US" sz="1200" dirty="0">
                <a:latin typeface="IBM Plex Sans"/>
              </a:rPr>
              <a:t>Filtered incomplete entries and normalized percentage distributions.</a:t>
            </a:r>
            <a:endParaRPr lang="en-US" sz="1200"/>
          </a:p>
          <a:p>
            <a:pPr lvl="1"/>
            <a:r>
              <a:rPr lang="en-US" sz="1200" dirty="0">
                <a:latin typeface="IBM Plex Sans"/>
              </a:rPr>
              <a:t>Combined “currently used” and “desired to learn” data to compare present and future trends</a:t>
            </a:r>
            <a:endParaRPr lang="en-US" sz="1200"/>
          </a:p>
          <a:p>
            <a:r>
              <a:rPr lang="en-US" sz="1400" dirty="0">
                <a:latin typeface="IBM Plex Sans"/>
              </a:rPr>
              <a:t>Tools and Process</a:t>
            </a:r>
            <a:endParaRPr lang="en-US" sz="1400"/>
          </a:p>
          <a:p>
            <a:pPr lvl="1"/>
            <a:r>
              <a:rPr lang="en-US" sz="1200" dirty="0">
                <a:latin typeface="IBM Plex Sans"/>
              </a:rPr>
              <a:t>Python (Pandas, NumPy) for data analysis</a:t>
            </a:r>
          </a:p>
          <a:p>
            <a:pPr lvl="1"/>
            <a:r>
              <a:rPr lang="en-US" sz="1200" dirty="0">
                <a:latin typeface="IBM Plex Sans"/>
              </a:rPr>
              <a:t>IBM Cognos Analytics for interactive dashboard visualization.</a:t>
            </a:r>
            <a:endParaRPr lang="en-US" sz="1200"/>
          </a:p>
          <a:p>
            <a:pPr lvl="1"/>
            <a:r>
              <a:rPr lang="en-US" sz="1200" dirty="0">
                <a:latin typeface="IBM Plex Sans"/>
              </a:rPr>
              <a:t>PowerPoint (IBM Skills Network template) for structured reporting</a:t>
            </a:r>
            <a:endParaRPr lang="en-US" sz="1200"/>
          </a:p>
          <a:p>
            <a:r>
              <a:rPr lang="en-US" sz="1400" dirty="0">
                <a:latin typeface="IBM Plex Sans"/>
              </a:rPr>
              <a:t>Analytical Focus</a:t>
            </a:r>
          </a:p>
          <a:p>
            <a:pPr lvl="1"/>
            <a:r>
              <a:rPr lang="en-US" sz="1200" dirty="0">
                <a:latin typeface="IBM Plex Sans"/>
              </a:rPr>
              <a:t>Rank top 10 technologies by current and projected popularity</a:t>
            </a:r>
          </a:p>
          <a:p>
            <a:pPr lvl="1"/>
            <a:r>
              <a:rPr lang="en-US" sz="1200" dirty="0">
                <a:latin typeface="IBM Plex Sans"/>
              </a:rPr>
              <a:t>Examine relationships between technology adoption and demographic factors</a:t>
            </a:r>
            <a:endParaRPr lang="en-US" sz="1200"/>
          </a:p>
          <a:p>
            <a:pPr lvl="1"/>
            <a:r>
              <a:rPr lang="en-US" sz="1200" dirty="0">
                <a:latin typeface="IBM Plex Sans"/>
              </a:rPr>
              <a:t>Highlight actionable insights for workforce development and future strategies</a:t>
            </a:r>
            <a:endParaRPr lang="en-US" sz="1200"/>
          </a:p>
          <a:p>
            <a:pPr lvl="1"/>
            <a:endParaRPr lang="en-US" sz="1200" dirty="0">
              <a:latin typeface="IBM Plex Sans"/>
            </a:endParaRPr>
          </a:p>
        </p:txBody>
      </p:sp>
      <p:pic>
        <p:nvPicPr>
          <p:cNvPr id="5" name="Picture 4" descr="A collage of images of a person working on a computer&#10;&#10;AI-generated content may be incorrect.">
            <a:extLst>
              <a:ext uri="{FF2B5EF4-FFF2-40B4-BE49-F238E27FC236}">
                <a16:creationId xmlns:a16="http://schemas.microsoft.com/office/drawing/2014/main" id="{F02DB0E2-3445-EADA-37E8-9C99F90F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" t="49837" r="51821" b="1570"/>
          <a:stretch>
            <a:fillRect/>
          </a:stretch>
        </p:blipFill>
        <p:spPr>
          <a:xfrm>
            <a:off x="8340922" y="2764390"/>
            <a:ext cx="2314098" cy="2112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69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7A2E-C667-F6D3-A1E3-47F70603E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39A591-4DF0-3912-FF72-3FD0BD7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 SemiBold"/>
              </a:rPr>
              <a:t>PROG LANGUAGE TRENDS (now &amp; future)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B8C8AD-F58A-1F17-9CA2-E737E1949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FB3B79-D3E9-99FC-ECF2-28CCBF647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FAC5CF-1B58-ABB4-D63B-1D931D572459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&lt;Bar chart of top 10 programming languages for the current year goes here.&gt;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43E39-2FE9-FAD6-D3D9-BABC01F8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7" y="1821522"/>
            <a:ext cx="6430274" cy="4149485"/>
          </a:xfrm>
          <a:prstGeom prst="rect">
            <a:avLst/>
          </a:prstGeom>
        </p:spPr>
      </p:pic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AEB881D-19E6-00C4-657D-34C1E539B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293" y="1816759"/>
            <a:ext cx="6099414" cy="4245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446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BF14-48B4-018D-63EE-DF24A5A8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4DA4-C4B2-2A92-8A96-C527D8D0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DDBB-31B7-4F81-1E76-90009348F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570" y="1825625"/>
            <a:ext cx="5152846" cy="4523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dirty="0">
                <a:latin typeface="IBM Plex Sans"/>
              </a:rPr>
              <a:t>JavaScript, Python, and SQL remain the three most commonly used languages, forming the foundation of both web and data-driven development</a:t>
            </a:r>
          </a:p>
          <a:p>
            <a:r>
              <a:rPr lang="en-US" sz="1600" dirty="0">
                <a:latin typeface="IBM Plex Sans"/>
              </a:rPr>
              <a:t>TypeScript shows a strong upward trend, reflecting the demand for type safety and scalability in large JavaScript-based projects</a:t>
            </a:r>
            <a:endParaRPr lang="en-US" sz="1600" dirty="0"/>
          </a:p>
          <a:p>
            <a:r>
              <a:rPr lang="en-US" sz="1600" dirty="0">
                <a:latin typeface="IBM Plex Sans"/>
              </a:rPr>
              <a:t>Rust and Go are gaining adoption, indicating growing interest in performance-oriented and memory-safe solutions</a:t>
            </a:r>
          </a:p>
          <a:p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66E7F-5223-7C98-EBC0-E8FA35940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314" y="1825625"/>
            <a:ext cx="5253486" cy="4667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u="sng" dirty="0">
                <a:latin typeface="IBM Plex Sans"/>
              </a:rPr>
              <a:t>Core skills remain highly relevant</a:t>
            </a:r>
            <a:br>
              <a:rPr lang="en-US" sz="1600" dirty="0">
                <a:latin typeface="IBM Plex Sans"/>
              </a:rPr>
            </a:br>
            <a:r>
              <a:rPr lang="en-US" sz="1600" dirty="0">
                <a:latin typeface="IBM Plex Sans"/>
              </a:rPr>
              <a:t>The continued popularity of JavaScript, Python, and SQL shows that learning these languages is still essential for most development roles.</a:t>
            </a:r>
            <a:endParaRPr lang="en-US" sz="1600" dirty="0"/>
          </a:p>
          <a:p>
            <a:r>
              <a:rPr lang="en-US" sz="1600" u="sng" dirty="0">
                <a:latin typeface="IBM Plex Sans"/>
              </a:rPr>
              <a:t>Continuous learning is the norm</a:t>
            </a:r>
            <a:br>
              <a:rPr lang="en-US" sz="1600" dirty="0">
                <a:latin typeface="IBM Plex Sans"/>
              </a:rPr>
            </a:br>
            <a:r>
              <a:rPr lang="en-US" sz="1600" dirty="0">
                <a:latin typeface="IBM Plex Sans"/>
              </a:rPr>
              <a:t>The mix of old and new languages in demand suggests that developers must keep updating their skills to stay competitive.</a:t>
            </a:r>
            <a:endParaRPr lang="en-US" dirty="0"/>
          </a:p>
          <a:p>
            <a:r>
              <a:rPr lang="en-US" sz="1600" u="sng" dirty="0">
                <a:latin typeface="IBM Plex Sans"/>
              </a:rPr>
              <a:t>Accessibility drives adoption</a:t>
            </a:r>
            <a:br>
              <a:rPr lang="en-US" sz="1600" u="sng" dirty="0"/>
            </a:br>
            <a:r>
              <a:rPr lang="en-US" sz="1600" dirty="0">
                <a:latin typeface="IBM Plex Sans"/>
              </a:rPr>
              <a:t>Python’s continued strength suggests that approachable, easy to learn languages help bring new developers into the field and support a wide range of applications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28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A0F35-C02C-0C12-3664-049CAC5A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430B-2D6C-26E3-5D00-4D061A2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 SemiBold"/>
              </a:rPr>
              <a:t>DATABASE TRENDS (now &amp; future)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3FA5-2985-EAFB-8885-6820D4058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AA0B-A66B-F896-65D9-69DDA700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E86EFD-B801-5996-879A-7A13CF75507C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&lt; Bar chart of top 10 databases for the current year goes here 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288C39-3E30-44CF-06C3-D46763CC8E0C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&lt; Bar chart of top 10 databases for the next year goes here.&gt;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7E18F-BB53-CE7E-3BA2-52A008A5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70" y="1710816"/>
            <a:ext cx="7086600" cy="3781425"/>
          </a:xfrm>
          <a:prstGeom prst="rect">
            <a:avLst/>
          </a:prstGeom>
        </p:spPr>
      </p:pic>
      <p:pic>
        <p:nvPicPr>
          <p:cNvPr id="8" name="Picture 7" descr="A graph of data&#10;&#10;AI-generated content may be incorrect.">
            <a:extLst>
              <a:ext uri="{FF2B5EF4-FFF2-40B4-BE49-F238E27FC236}">
                <a16:creationId xmlns:a16="http://schemas.microsoft.com/office/drawing/2014/main" id="{5106D0BA-7714-8641-DB61-8A8178D55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8" y="1480599"/>
            <a:ext cx="5134693" cy="4543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288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A6A9C-70D0-119E-38BE-1738DA5A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7E2B-01DB-9C21-4CF2-1586AB1C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" y="365125"/>
            <a:ext cx="12094029" cy="1325563"/>
          </a:xfrm>
        </p:spPr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EC42F-75A2-FA08-F2B6-EB2817BBF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IBM Plex Sans"/>
              </a:rPr>
              <a:t>Findings</a:t>
            </a:r>
          </a:p>
          <a:p>
            <a:r>
              <a:rPr lang="en-US" dirty="0">
                <a:latin typeface="IBM Plex Sans"/>
              </a:rPr>
              <a:t>PostgreSQL has overtaken MySQL as the most widely used database</a:t>
            </a:r>
          </a:p>
          <a:p>
            <a:r>
              <a:rPr lang="en-US" dirty="0">
                <a:latin typeface="IBM Plex Sans"/>
              </a:rPr>
              <a:t>SQLite remains popular for lightweight and embedded applications</a:t>
            </a:r>
            <a:endParaRPr lang="en-US" dirty="0"/>
          </a:p>
          <a:p>
            <a:r>
              <a:rPr lang="en-US" dirty="0">
                <a:latin typeface="IBM Plex Sans"/>
              </a:rPr>
              <a:t>Microsoft SQL Server and Oracle remain staples in enterprise environments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7B10A-E9C3-5B71-0345-782E28BDB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314" y="1825625"/>
            <a:ext cx="5253486" cy="46676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sz="2600" u="sng" dirty="0">
                <a:latin typeface="IBM Plex Sans"/>
              </a:rPr>
              <a:t>Open-source adoption is growing</a:t>
            </a:r>
            <a:r>
              <a:rPr lang="en-US" sz="2600" dirty="0">
                <a:latin typeface="IBM Plex Sans"/>
              </a:rPr>
              <a:t> PostgreSQL’s rise shows developers and organizations increasingly prefer free, community-driven tools over proprietary systems.</a:t>
            </a:r>
          </a:p>
          <a:p>
            <a:r>
              <a:rPr lang="en-US" sz="2600" u="sng" dirty="0">
                <a:latin typeface="IBM Plex Sans"/>
              </a:rPr>
              <a:t>Traditional databases will persist</a:t>
            </a:r>
            <a:r>
              <a:rPr lang="en-US" sz="2600" dirty="0">
                <a:latin typeface="IBM Plex Sans"/>
              </a:rPr>
              <a:t> Systems like MySQL and SQL Server remain vital for legacy support and structured data, even as newer tools gain ground.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DD05-F530-8AE5-3A20-FBECC78BAC5E}"/>
              </a:ext>
            </a:extLst>
          </p:cNvPr>
          <p:cNvSpPr txBox="1"/>
          <p:nvPr/>
        </p:nvSpPr>
        <p:spPr>
          <a:xfrm>
            <a:off x="530678" y="59327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125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11</TotalTime>
  <Words>346</Words>
  <Application>Microsoft Office PowerPoint</Application>
  <PresentationFormat>Widescreen</PresentationFormat>
  <Paragraphs>105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SLIDE_TEMPLATE_skill_network</vt:lpstr>
      <vt:lpstr>Stack Overflow Survey:  Current &amp; Future Tech Trends</vt:lpstr>
      <vt:lpstr>PowerPoint Presentation</vt:lpstr>
      <vt:lpstr>EXECUTIVE SUMMARY</vt:lpstr>
      <vt:lpstr>INTRODUCTION</vt:lpstr>
      <vt:lpstr>METHODOLOGY</vt:lpstr>
      <vt:lpstr>PROG LANGUAGE TRENDS (now &amp; future)</vt:lpstr>
      <vt:lpstr>PROGRAMMING LANGUAGE TRENDS - FINDINGS &amp; IMPLICATIONS</vt:lpstr>
      <vt:lpstr>DATABASE TRENDS (now &amp; future)</vt:lpstr>
      <vt:lpstr>DATABASE TRENDS - FINDINGS &amp; IMPLICATIONS</vt:lpstr>
      <vt:lpstr>DASHBOARD TAB 1</vt:lpstr>
      <vt:lpstr>DASHBOARD TAB 2</vt:lpstr>
      <vt:lpstr>DASHBOARD TAB 3</vt:lpstr>
      <vt:lpstr>OVERALL FINDINGS &amp; IMPLICATIONS</vt:lpstr>
      <vt:lpstr>CONCLUSION</vt:lpstr>
      <vt:lpstr>APPENDIX, extra, stacked chart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Tori Sleeper</dc:creator>
  <cp:lastModifiedBy>Ramesh Kandasamy</cp:lastModifiedBy>
  <cp:revision>396</cp:revision>
  <dcterms:created xsi:type="dcterms:W3CDTF">2024-10-30T05:40:03Z</dcterms:created>
  <dcterms:modified xsi:type="dcterms:W3CDTF">2025-11-07T23:57:11Z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